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5" r:id="rId9"/>
    <p:sldId id="276" r:id="rId10"/>
    <p:sldId id="278" r:id="rId11"/>
    <p:sldId id="279" r:id="rId12"/>
    <p:sldId id="280" r:id="rId13"/>
    <p:sldId id="262" r:id="rId14"/>
    <p:sldId id="263" r:id="rId15"/>
    <p:sldId id="271" r:id="rId16"/>
    <p:sldId id="264" r:id="rId17"/>
    <p:sldId id="265" r:id="rId18"/>
    <p:sldId id="266" r:id="rId19"/>
    <p:sldId id="267" r:id="rId20"/>
    <p:sldId id="269" r:id="rId21"/>
    <p:sldId id="272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5FCA-D29C-4448-837D-DD9A78959AEF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95F8-F006-4085-A657-DEEED92E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5FCA-D29C-4448-837D-DD9A78959AEF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95F8-F006-4085-A657-DEEED92E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5FCA-D29C-4448-837D-DD9A78959AEF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95F8-F006-4085-A657-DEEED92E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5FCA-D29C-4448-837D-DD9A78959AEF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95F8-F006-4085-A657-DEEED92E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5FCA-D29C-4448-837D-DD9A78959AEF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95F8-F006-4085-A657-DEEED92E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5FCA-D29C-4448-837D-DD9A78959AEF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95F8-F006-4085-A657-DEEED92E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5FCA-D29C-4448-837D-DD9A78959AEF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95F8-F006-4085-A657-DEEED92E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5FCA-D29C-4448-837D-DD9A78959AEF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95F8-F006-4085-A657-DEEED92E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5FCA-D29C-4448-837D-DD9A78959AEF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95F8-F006-4085-A657-DEEED92E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5FCA-D29C-4448-837D-DD9A78959AEF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95F8-F006-4085-A657-DEEED92E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5FCA-D29C-4448-837D-DD9A78959AEF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C95F8-F006-4085-A657-DEEED92E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F5FCA-D29C-4448-837D-DD9A78959AEF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C95F8-F006-4085-A657-DEEED92E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93610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№175 «Непоседы» комбинированного вида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776864" cy="4320480"/>
          </a:xfrm>
        </p:spPr>
        <p:txBody>
          <a:bodyPr>
            <a:normAutofit/>
          </a:bodyPr>
          <a:lstStyle/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«Есть такая профессия…»</a:t>
            </a:r>
          </a:p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Воспитатели группы: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Халиева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Т.М.</a:t>
            </a:r>
          </a:p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Сенченко Т.Г.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wnloads\img6.jpg"/>
          <p:cNvPicPr>
            <a:picLocks noChangeAspect="1" noChangeArrowheads="1"/>
          </p:cNvPicPr>
          <p:nvPr/>
        </p:nvPicPr>
        <p:blipFill>
          <a:blip r:embed="rId2" cstate="print"/>
          <a:srcRect l="24800" t="8001" r="16925" b="38450"/>
          <a:stretch>
            <a:fillRect/>
          </a:stretch>
        </p:blipFill>
        <p:spPr bwMode="auto">
          <a:xfrm>
            <a:off x="2699792" y="1988840"/>
            <a:ext cx="3528392" cy="2431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 - земляки</a:t>
            </a:r>
            <a:endParaRPr lang="ru-RU" dirty="0"/>
          </a:p>
        </p:txBody>
      </p:sp>
      <p:pic>
        <p:nvPicPr>
          <p:cNvPr id="33796" name="Picture 4" descr="https://ds05.infourok.ru/uploads/ex/0367/00103006-fdbf57cb/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416490" cy="3312368"/>
          </a:xfrm>
          <a:prstGeom prst="rect">
            <a:avLst/>
          </a:prstGeom>
          <a:noFill/>
        </p:spPr>
      </p:pic>
      <p:pic>
        <p:nvPicPr>
          <p:cNvPr id="33798" name="Picture 6" descr="https://fs00.infourok.ru/images/doc/181/207924/img2.jpg"/>
          <p:cNvPicPr>
            <a:picLocks noChangeAspect="1" noChangeArrowheads="1"/>
          </p:cNvPicPr>
          <p:nvPr/>
        </p:nvPicPr>
        <p:blipFill>
          <a:blip r:embed="rId3" cstate="print"/>
          <a:srcRect l="2751" t="3150" r="4326" b="6551"/>
          <a:stretch>
            <a:fillRect/>
          </a:stretch>
        </p:blipFill>
        <p:spPr bwMode="auto">
          <a:xfrm>
            <a:off x="4662430" y="3356992"/>
            <a:ext cx="414967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fhd.multiurok.ru/3/3/8/338a466cb5ed08384b9a8d52f0bc1dcd4f71ed90/img19.jpg"/>
          <p:cNvPicPr>
            <a:picLocks noChangeAspect="1" noChangeArrowheads="1"/>
          </p:cNvPicPr>
          <p:nvPr/>
        </p:nvPicPr>
        <p:blipFill>
          <a:blip r:embed="rId2" cstate="print"/>
          <a:srcRect l="10631" t="9450" r="4320" b="13376"/>
          <a:stretch>
            <a:fillRect/>
          </a:stretch>
        </p:blipFill>
        <p:spPr bwMode="auto">
          <a:xfrm>
            <a:off x="395536" y="332656"/>
            <a:ext cx="5184576" cy="3528392"/>
          </a:xfrm>
          <a:prstGeom prst="rect">
            <a:avLst/>
          </a:prstGeom>
          <a:noFill/>
        </p:spPr>
      </p:pic>
      <p:pic>
        <p:nvPicPr>
          <p:cNvPr id="35842" name="Picture 2" descr="https://fs00.infourok.ru/images/doc/180/206519/img12.jpg"/>
          <p:cNvPicPr>
            <a:picLocks noChangeAspect="1" noChangeArrowheads="1"/>
          </p:cNvPicPr>
          <p:nvPr/>
        </p:nvPicPr>
        <p:blipFill>
          <a:blip r:embed="rId3" cstate="print"/>
          <a:srcRect l="2751" t="3549" r="3539" b="3401"/>
          <a:stretch>
            <a:fillRect/>
          </a:stretch>
        </p:blipFill>
        <p:spPr bwMode="auto">
          <a:xfrm>
            <a:off x="4572000" y="3573016"/>
            <a:ext cx="4248472" cy="3163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fsd.multiurok.ru/html/2019/01/26/s_5c4c9d68880d7/img23.jpg"/>
          <p:cNvPicPr>
            <a:picLocks noChangeAspect="1" noChangeArrowheads="1"/>
          </p:cNvPicPr>
          <p:nvPr/>
        </p:nvPicPr>
        <p:blipFill>
          <a:blip r:embed="rId2" cstate="print"/>
          <a:srcRect l="16537" t="6300" r="3139" b="10226"/>
          <a:stretch>
            <a:fillRect/>
          </a:stretch>
        </p:blipFill>
        <p:spPr bwMode="auto">
          <a:xfrm>
            <a:off x="323528" y="332656"/>
            <a:ext cx="4065055" cy="3168352"/>
          </a:xfrm>
          <a:prstGeom prst="rect">
            <a:avLst/>
          </a:prstGeom>
          <a:noFill/>
        </p:spPr>
      </p:pic>
      <p:pic>
        <p:nvPicPr>
          <p:cNvPr id="36868" name="Picture 4" descr="https://fhd.multiurok.ru/3/3/8/338a466cb5ed08384b9a8d52f0bc1dcd4f71ed90/img11.jpg"/>
          <p:cNvPicPr>
            <a:picLocks noChangeAspect="1" noChangeArrowheads="1"/>
          </p:cNvPicPr>
          <p:nvPr/>
        </p:nvPicPr>
        <p:blipFill>
          <a:blip r:embed="rId3" cstate="print"/>
          <a:srcRect l="10631" t="4725" r="3139" b="16526"/>
          <a:stretch>
            <a:fillRect/>
          </a:stretch>
        </p:blipFill>
        <p:spPr bwMode="auto">
          <a:xfrm>
            <a:off x="3923928" y="3428999"/>
            <a:ext cx="4320480" cy="2959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Выставка  работ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детского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творчества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«Салют, Победы!»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\Desktop\IMG-20220502-WA0007.jpg"/>
          <p:cNvPicPr>
            <a:picLocks noChangeAspect="1" noChangeArrowheads="1"/>
          </p:cNvPicPr>
          <p:nvPr/>
        </p:nvPicPr>
        <p:blipFill>
          <a:blip r:embed="rId2" cstate="print"/>
          <a:srcRect l="8934" t="16400" r="27600" b="2751"/>
          <a:stretch>
            <a:fillRect/>
          </a:stretch>
        </p:blipFill>
        <p:spPr bwMode="auto">
          <a:xfrm>
            <a:off x="3563888" y="1340768"/>
            <a:ext cx="2016224" cy="4566154"/>
          </a:xfrm>
          <a:prstGeom prst="rect">
            <a:avLst/>
          </a:prstGeom>
          <a:noFill/>
        </p:spPr>
      </p:pic>
      <p:pic>
        <p:nvPicPr>
          <p:cNvPr id="2052" name="Picture 4" descr="C:\Users\Admin\Desktop\IMG-20220502-WA0025.jpg"/>
          <p:cNvPicPr>
            <a:picLocks noChangeAspect="1" noChangeArrowheads="1"/>
          </p:cNvPicPr>
          <p:nvPr/>
        </p:nvPicPr>
        <p:blipFill>
          <a:blip r:embed="rId3" cstate="print"/>
          <a:srcRect l="13066" t="31100" r="35067" b="10101"/>
          <a:stretch>
            <a:fillRect/>
          </a:stretch>
        </p:blipFill>
        <p:spPr bwMode="auto">
          <a:xfrm>
            <a:off x="683568" y="1268759"/>
            <a:ext cx="2304256" cy="4643991"/>
          </a:xfrm>
          <a:prstGeom prst="rect">
            <a:avLst/>
          </a:prstGeom>
          <a:noFill/>
        </p:spPr>
      </p:pic>
      <p:pic>
        <p:nvPicPr>
          <p:cNvPr id="2053" name="Picture 5" descr="C:\Users\Admin\Desktop\IMG-20220502-WA0027.jpg"/>
          <p:cNvPicPr>
            <a:picLocks noChangeAspect="1" noChangeArrowheads="1"/>
          </p:cNvPicPr>
          <p:nvPr/>
        </p:nvPicPr>
        <p:blipFill>
          <a:blip r:embed="rId4" cstate="print"/>
          <a:srcRect l="24267" t="24800" r="42533" b="18501"/>
          <a:stretch>
            <a:fillRect/>
          </a:stretch>
        </p:blipFill>
        <p:spPr bwMode="auto">
          <a:xfrm>
            <a:off x="6228184" y="1340768"/>
            <a:ext cx="1584176" cy="4542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G-20220502-WA0002.jpg"/>
          <p:cNvPicPr>
            <a:picLocks noChangeAspect="1" noChangeArrowheads="1"/>
          </p:cNvPicPr>
          <p:nvPr/>
        </p:nvPicPr>
        <p:blipFill>
          <a:blip r:embed="rId2" cstate="print"/>
          <a:srcRect l="13479" r="16288"/>
          <a:stretch>
            <a:fillRect/>
          </a:stretch>
        </p:blipFill>
        <p:spPr bwMode="auto">
          <a:xfrm>
            <a:off x="755576" y="332656"/>
            <a:ext cx="2707488" cy="5157192"/>
          </a:xfrm>
          <a:prstGeom prst="rect">
            <a:avLst/>
          </a:prstGeom>
          <a:noFill/>
        </p:spPr>
      </p:pic>
      <p:pic>
        <p:nvPicPr>
          <p:cNvPr id="3075" name="Picture 3" descr="C:\Users\Admin\Desktop\IMG-20220502-WA0009.jpg"/>
          <p:cNvPicPr>
            <a:picLocks noChangeAspect="1" noChangeArrowheads="1"/>
          </p:cNvPicPr>
          <p:nvPr/>
        </p:nvPicPr>
        <p:blipFill>
          <a:blip r:embed="rId3" cstate="print"/>
          <a:srcRect l="16401" t="4851" r="27600" b="13251"/>
          <a:stretch>
            <a:fillRect/>
          </a:stretch>
        </p:blipFill>
        <p:spPr bwMode="auto">
          <a:xfrm>
            <a:off x="3707904" y="332655"/>
            <a:ext cx="2215631" cy="5760641"/>
          </a:xfrm>
          <a:prstGeom prst="rect">
            <a:avLst/>
          </a:prstGeom>
          <a:noFill/>
        </p:spPr>
      </p:pic>
      <p:pic>
        <p:nvPicPr>
          <p:cNvPr id="4" name="Picture 6" descr="C:\Users\Admin\Desktop\IMG-20220502-WA0024.jpg"/>
          <p:cNvPicPr>
            <a:picLocks noChangeAspect="1" noChangeArrowheads="1"/>
          </p:cNvPicPr>
          <p:nvPr/>
        </p:nvPicPr>
        <p:blipFill>
          <a:blip r:embed="rId4" cstate="print"/>
          <a:srcRect l="47638" r="24800"/>
          <a:stretch>
            <a:fillRect/>
          </a:stretch>
        </p:blipFill>
        <p:spPr bwMode="auto">
          <a:xfrm>
            <a:off x="6300192" y="332656"/>
            <a:ext cx="2505124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20220504_185408.jpg"/>
          <p:cNvPicPr>
            <a:picLocks noChangeAspect="1" noChangeArrowheads="1"/>
          </p:cNvPicPr>
          <p:nvPr/>
        </p:nvPicPr>
        <p:blipFill>
          <a:blip r:embed="rId2" cstate="print"/>
          <a:srcRect l="8540" t="38450" r="3401" b="18500"/>
          <a:stretch>
            <a:fillRect/>
          </a:stretch>
        </p:blipFill>
        <p:spPr bwMode="auto">
          <a:xfrm>
            <a:off x="5724128" y="404664"/>
            <a:ext cx="3161144" cy="2060526"/>
          </a:xfrm>
          <a:prstGeom prst="rect">
            <a:avLst/>
          </a:prstGeom>
          <a:noFill/>
        </p:spPr>
      </p:pic>
      <p:pic>
        <p:nvPicPr>
          <p:cNvPr id="2051" name="Picture 3" descr="C:\Users\Admin\Desktop\IMG-20220504-WA0015.jpg"/>
          <p:cNvPicPr>
            <a:picLocks noChangeAspect="1" noChangeArrowheads="1"/>
          </p:cNvPicPr>
          <p:nvPr/>
        </p:nvPicPr>
        <p:blipFill>
          <a:blip r:embed="rId3" cstate="print"/>
          <a:srcRect l="31100" t="40200" r="47638"/>
          <a:stretch>
            <a:fillRect/>
          </a:stretch>
        </p:blipFill>
        <p:spPr bwMode="auto">
          <a:xfrm>
            <a:off x="611560" y="2780928"/>
            <a:ext cx="1944216" cy="3075806"/>
          </a:xfrm>
          <a:prstGeom prst="rect">
            <a:avLst/>
          </a:prstGeom>
          <a:noFill/>
        </p:spPr>
      </p:pic>
      <p:pic>
        <p:nvPicPr>
          <p:cNvPr id="2052" name="Picture 4" descr="C:\Users\Admin\Desktop\IMG-20220504-WA0042.jpg"/>
          <p:cNvPicPr>
            <a:picLocks noChangeAspect="1" noChangeArrowheads="1"/>
          </p:cNvPicPr>
          <p:nvPr/>
        </p:nvPicPr>
        <p:blipFill>
          <a:blip r:embed="rId4" cstate="print"/>
          <a:srcRect l="10800" t="5901" r="5201" b="8001"/>
          <a:stretch>
            <a:fillRect/>
          </a:stretch>
        </p:blipFill>
        <p:spPr bwMode="auto">
          <a:xfrm>
            <a:off x="2699792" y="764704"/>
            <a:ext cx="2880320" cy="3936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 – музей группы</a:t>
            </a:r>
            <a:endParaRPr lang="ru-RU" dirty="0"/>
          </a:p>
        </p:txBody>
      </p:sp>
      <p:pic>
        <p:nvPicPr>
          <p:cNvPr id="1026" name="Picture 2" descr="C:\Users\Admin\Desktop\IMG-20220506-WA0027.jpg"/>
          <p:cNvPicPr>
            <a:picLocks noChangeAspect="1" noChangeArrowheads="1"/>
          </p:cNvPicPr>
          <p:nvPr/>
        </p:nvPicPr>
        <p:blipFill>
          <a:blip r:embed="rId2" cstate="print"/>
          <a:srcRect r="8001"/>
          <a:stretch>
            <a:fillRect/>
          </a:stretch>
        </p:blipFill>
        <p:spPr bwMode="auto">
          <a:xfrm>
            <a:off x="683568" y="1484784"/>
            <a:ext cx="3210643" cy="4653136"/>
          </a:xfrm>
          <a:prstGeom prst="rect">
            <a:avLst/>
          </a:prstGeom>
          <a:noFill/>
        </p:spPr>
      </p:pic>
      <p:pic>
        <p:nvPicPr>
          <p:cNvPr id="1027" name="Picture 3" descr="C:\Users\Admin\Desktop\IMG-20220506-WA0026.jpg"/>
          <p:cNvPicPr>
            <a:picLocks noChangeAspect="1" noChangeArrowheads="1"/>
          </p:cNvPicPr>
          <p:nvPr/>
        </p:nvPicPr>
        <p:blipFill>
          <a:blip r:embed="rId3" cstate="print"/>
          <a:srcRect b="40550"/>
          <a:stretch>
            <a:fillRect/>
          </a:stretch>
        </p:blipFill>
        <p:spPr bwMode="auto">
          <a:xfrm>
            <a:off x="4355976" y="2132856"/>
            <a:ext cx="4227934" cy="3351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Детские письма воинам российской армии</a:t>
            </a:r>
            <a:endParaRPr lang="ru-RU" dirty="0"/>
          </a:p>
        </p:txBody>
      </p:sp>
      <p:pic>
        <p:nvPicPr>
          <p:cNvPr id="4098" name="Picture 2" descr="C:\Users\Admin\Desktop\моя аттестация\IMG-20220422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1"/>
            <a:ext cx="3379214" cy="1900808"/>
          </a:xfrm>
          <a:prstGeom prst="rect">
            <a:avLst/>
          </a:prstGeom>
          <a:noFill/>
        </p:spPr>
      </p:pic>
      <p:pic>
        <p:nvPicPr>
          <p:cNvPr id="4099" name="Picture 3" descr="C:\Users\Admin\Desktop\моя аттестация\IMG-20220422-WA0011.jpg"/>
          <p:cNvPicPr>
            <a:picLocks noChangeAspect="1" noChangeArrowheads="1"/>
          </p:cNvPicPr>
          <p:nvPr/>
        </p:nvPicPr>
        <p:blipFill>
          <a:blip r:embed="rId3" cstate="print"/>
          <a:srcRect l="58662" t="12201" r="2751"/>
          <a:stretch>
            <a:fillRect/>
          </a:stretch>
        </p:blipFill>
        <p:spPr bwMode="auto">
          <a:xfrm>
            <a:off x="4067944" y="1556792"/>
            <a:ext cx="2419220" cy="3096344"/>
          </a:xfrm>
          <a:prstGeom prst="rect">
            <a:avLst/>
          </a:prstGeom>
          <a:noFill/>
        </p:spPr>
      </p:pic>
      <p:pic>
        <p:nvPicPr>
          <p:cNvPr id="4100" name="Picture 4" descr="C:\Users\Admin\Desktop\моя аттестация\IMG-20220422-WA0013.jpg"/>
          <p:cNvPicPr>
            <a:picLocks noChangeAspect="1" noChangeArrowheads="1"/>
          </p:cNvPicPr>
          <p:nvPr/>
        </p:nvPicPr>
        <p:blipFill>
          <a:blip r:embed="rId4" cstate="print"/>
          <a:srcRect l="50787" r="23226" b="59800"/>
          <a:stretch>
            <a:fillRect/>
          </a:stretch>
        </p:blipFill>
        <p:spPr bwMode="auto">
          <a:xfrm>
            <a:off x="6516216" y="1844824"/>
            <a:ext cx="2376264" cy="2067694"/>
          </a:xfrm>
          <a:prstGeom prst="rect">
            <a:avLst/>
          </a:prstGeom>
          <a:noFill/>
        </p:spPr>
      </p:pic>
      <p:pic>
        <p:nvPicPr>
          <p:cNvPr id="4101" name="Picture 5" descr="C:\Users\Admin\Desktop\моя аттестация\IMG-20220422-WA0023.jpg"/>
          <p:cNvPicPr>
            <a:picLocks noChangeAspect="1" noChangeArrowheads="1"/>
          </p:cNvPicPr>
          <p:nvPr/>
        </p:nvPicPr>
        <p:blipFill>
          <a:blip r:embed="rId5" cstate="print"/>
          <a:srcRect l="6688" t="7000" r="20075" b="20600"/>
          <a:stretch>
            <a:fillRect/>
          </a:stretch>
        </p:blipFill>
        <p:spPr bwMode="auto">
          <a:xfrm>
            <a:off x="323528" y="3717032"/>
            <a:ext cx="3168352" cy="1761835"/>
          </a:xfrm>
          <a:prstGeom prst="rect">
            <a:avLst/>
          </a:prstGeom>
          <a:noFill/>
        </p:spPr>
      </p:pic>
      <p:pic>
        <p:nvPicPr>
          <p:cNvPr id="4102" name="Picture 6" descr="C:\Users\Admin\Desktop\моя аттестация\IMG-20220422-WA0024.jpg"/>
          <p:cNvPicPr>
            <a:picLocks noChangeAspect="1" noChangeArrowheads="1"/>
          </p:cNvPicPr>
          <p:nvPr/>
        </p:nvPicPr>
        <p:blipFill>
          <a:blip r:embed="rId6" cstate="print"/>
          <a:srcRect l="16925" t="10801" r="30313" b="34600"/>
          <a:stretch>
            <a:fillRect/>
          </a:stretch>
        </p:blipFill>
        <p:spPr bwMode="auto">
          <a:xfrm>
            <a:off x="5652120" y="4797152"/>
            <a:ext cx="2968945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моя аттестация\IMG-20220422-WA0028.jpg"/>
          <p:cNvPicPr>
            <a:picLocks noChangeAspect="1" noChangeArrowheads="1"/>
          </p:cNvPicPr>
          <p:nvPr/>
        </p:nvPicPr>
        <p:blipFill>
          <a:blip r:embed="rId2" cstate="print"/>
          <a:srcRect l="24412" t="10801" r="20075" b="36000"/>
          <a:stretch>
            <a:fillRect/>
          </a:stretch>
        </p:blipFill>
        <p:spPr bwMode="auto">
          <a:xfrm>
            <a:off x="539552" y="548680"/>
            <a:ext cx="3873832" cy="2088232"/>
          </a:xfrm>
          <a:prstGeom prst="rect">
            <a:avLst/>
          </a:prstGeom>
          <a:noFill/>
        </p:spPr>
      </p:pic>
      <p:pic>
        <p:nvPicPr>
          <p:cNvPr id="5124" name="Picture 4" descr="C:\Users\Admin\Desktop\моя аттестация\IMG-20220422-WA0026.jpg"/>
          <p:cNvPicPr>
            <a:picLocks noChangeAspect="1" noChangeArrowheads="1"/>
          </p:cNvPicPr>
          <p:nvPr/>
        </p:nvPicPr>
        <p:blipFill>
          <a:blip r:embed="rId3" cstate="print"/>
          <a:srcRect l="5201" t="14301" r="18267" b="39500"/>
          <a:stretch>
            <a:fillRect/>
          </a:stretch>
        </p:blipFill>
        <p:spPr bwMode="auto">
          <a:xfrm>
            <a:off x="4860032" y="548680"/>
            <a:ext cx="2952328" cy="3168352"/>
          </a:xfrm>
          <a:prstGeom prst="rect">
            <a:avLst/>
          </a:prstGeom>
          <a:noFill/>
        </p:spPr>
      </p:pic>
      <p:pic>
        <p:nvPicPr>
          <p:cNvPr id="5125" name="Picture 5" descr="C:\Users\Admin\Desktop\моя аттестация\IMG-20220422-WA0025.jpg"/>
          <p:cNvPicPr>
            <a:picLocks noChangeAspect="1" noChangeArrowheads="1"/>
          </p:cNvPicPr>
          <p:nvPr/>
        </p:nvPicPr>
        <p:blipFill>
          <a:blip r:embed="rId4" cstate="print"/>
          <a:srcRect t="5901" r="20134" b="41600"/>
          <a:stretch>
            <a:fillRect/>
          </a:stretch>
        </p:blipFill>
        <p:spPr bwMode="auto">
          <a:xfrm>
            <a:off x="755576" y="2852936"/>
            <a:ext cx="3080941" cy="3600400"/>
          </a:xfrm>
          <a:prstGeom prst="rect">
            <a:avLst/>
          </a:prstGeom>
          <a:noFill/>
        </p:spPr>
      </p:pic>
      <p:pic>
        <p:nvPicPr>
          <p:cNvPr id="5126" name="Picture 6" descr="C:\Users\Admin\Desktop\моя аттестация\IMG-20220422-WA0027.jpg"/>
          <p:cNvPicPr>
            <a:picLocks noChangeAspect="1" noChangeArrowheads="1"/>
          </p:cNvPicPr>
          <p:nvPr/>
        </p:nvPicPr>
        <p:blipFill>
          <a:blip r:embed="rId5" cstate="print"/>
          <a:srcRect l="17325" t="10801" r="18889" b="15000"/>
          <a:stretch>
            <a:fillRect/>
          </a:stretch>
        </p:blipFill>
        <p:spPr bwMode="auto">
          <a:xfrm>
            <a:off x="4428416" y="3903752"/>
            <a:ext cx="3888432" cy="2544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моя аттестация\IMG-20220422-WA0040.jpg"/>
          <p:cNvPicPr>
            <a:picLocks noChangeAspect="1" noChangeArrowheads="1"/>
          </p:cNvPicPr>
          <p:nvPr/>
        </p:nvPicPr>
        <p:blipFill>
          <a:blip r:embed="rId2" cstate="print"/>
          <a:srcRect l="12988" r="10626" b="6601"/>
          <a:stretch>
            <a:fillRect/>
          </a:stretch>
        </p:blipFill>
        <p:spPr bwMode="auto">
          <a:xfrm>
            <a:off x="2267744" y="260648"/>
            <a:ext cx="3744416" cy="2575339"/>
          </a:xfrm>
          <a:prstGeom prst="rect">
            <a:avLst/>
          </a:prstGeom>
          <a:noFill/>
        </p:spPr>
      </p:pic>
      <p:pic>
        <p:nvPicPr>
          <p:cNvPr id="6147" name="Picture 3" descr="C:\Users\Admin\Desktop\моя аттестация\IMG-20220422-WA0031.jpg"/>
          <p:cNvPicPr>
            <a:picLocks noChangeAspect="1" noChangeArrowheads="1"/>
          </p:cNvPicPr>
          <p:nvPr/>
        </p:nvPicPr>
        <p:blipFill>
          <a:blip r:embed="rId3" cstate="print"/>
          <a:srcRect t="2100" b="23750"/>
          <a:stretch>
            <a:fillRect/>
          </a:stretch>
        </p:blipFill>
        <p:spPr bwMode="auto">
          <a:xfrm>
            <a:off x="467544" y="2924944"/>
            <a:ext cx="2785892" cy="3672408"/>
          </a:xfrm>
          <a:prstGeom prst="rect">
            <a:avLst/>
          </a:prstGeom>
          <a:noFill/>
        </p:spPr>
      </p:pic>
      <p:pic>
        <p:nvPicPr>
          <p:cNvPr id="6148" name="Picture 4" descr="C:\Users\Admin\Desktop\моя аттестация\IMG-20220422-WA0032.jpg"/>
          <p:cNvPicPr>
            <a:picLocks noChangeAspect="1" noChangeArrowheads="1"/>
          </p:cNvPicPr>
          <p:nvPr/>
        </p:nvPicPr>
        <p:blipFill>
          <a:blip r:embed="rId4" cstate="print"/>
          <a:srcRect t="2100" b="21650"/>
          <a:stretch>
            <a:fillRect/>
          </a:stretch>
        </p:blipFill>
        <p:spPr bwMode="auto">
          <a:xfrm>
            <a:off x="5580112" y="2852936"/>
            <a:ext cx="2762287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</a:t>
            </a:r>
            <a:r>
              <a:rPr lang="ru-RU" dirty="0"/>
              <a:t>у дошкольников активной гражданской позиции и </a:t>
            </a:r>
            <a:r>
              <a:rPr lang="ru-RU" dirty="0" smtClean="0"/>
              <a:t>патриотизма.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«Есть такая профессия…»</a:t>
            </a:r>
            <a:endParaRPr lang="ru-RU" dirty="0"/>
          </a:p>
        </p:txBody>
      </p:sp>
      <p:pic>
        <p:nvPicPr>
          <p:cNvPr id="2050" name="Picture 2" descr="C:\Users\Admin\Desktop\IMG-20220506-WA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44" t="5405" b="42092"/>
          <a:stretch>
            <a:fillRect/>
          </a:stretch>
        </p:blipFill>
        <p:spPr bwMode="auto">
          <a:xfrm>
            <a:off x="1043608" y="1196752"/>
            <a:ext cx="701522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20220504_130942.jpg"/>
          <p:cNvPicPr>
            <a:picLocks noChangeAspect="1" noChangeArrowheads="1"/>
          </p:cNvPicPr>
          <p:nvPr/>
        </p:nvPicPr>
        <p:blipFill>
          <a:blip r:embed="rId2" cstate="print"/>
          <a:srcRect l="17800" t="26900" r="3801" b="10101"/>
          <a:stretch>
            <a:fillRect/>
          </a:stretch>
        </p:blipFill>
        <p:spPr bwMode="auto">
          <a:xfrm>
            <a:off x="395536" y="332656"/>
            <a:ext cx="3494788" cy="3744416"/>
          </a:xfrm>
          <a:prstGeom prst="rect">
            <a:avLst/>
          </a:prstGeom>
          <a:noFill/>
        </p:spPr>
      </p:pic>
      <p:pic>
        <p:nvPicPr>
          <p:cNvPr id="3076" name="Picture 4" descr="C:\Users\Admin\Desktop\20220504_130936.jpg"/>
          <p:cNvPicPr>
            <a:picLocks noChangeAspect="1" noChangeArrowheads="1"/>
          </p:cNvPicPr>
          <p:nvPr/>
        </p:nvPicPr>
        <p:blipFill>
          <a:blip r:embed="rId3" cstate="print"/>
          <a:srcRect l="7000" t="35300" r="5201" b="15351"/>
          <a:stretch>
            <a:fillRect/>
          </a:stretch>
        </p:blipFill>
        <p:spPr bwMode="auto">
          <a:xfrm>
            <a:off x="4283968" y="2852936"/>
            <a:ext cx="451596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079500" y="876300"/>
            <a:ext cx="6228804" cy="2552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/>
                <a:latin typeface="Arial Black"/>
              </a:rPr>
              <a:t>Помним, гордимся!</a:t>
            </a:r>
            <a:endParaRPr lang="ru-RU" sz="3600" kern="10" spc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/>
              <a:latin typeface="Arial Black"/>
            </a:endParaRPr>
          </a:p>
        </p:txBody>
      </p:sp>
      <p:pic>
        <p:nvPicPr>
          <p:cNvPr id="7172" name="Picture 4" descr="https://i.mycdn.me/i?r=AzEPZsRbOZEKgBhR0XGMT1Rk1sQDc1IPcx9978huflYvVqaKTM5SRkZCeTgDn6uOyic"/>
          <p:cNvPicPr>
            <a:picLocks noChangeAspect="1" noChangeArrowheads="1"/>
          </p:cNvPicPr>
          <p:nvPr/>
        </p:nvPicPr>
        <p:blipFill>
          <a:blip r:embed="rId3" cstate="print"/>
          <a:srcRect l="55333"/>
          <a:stretch>
            <a:fillRect/>
          </a:stretch>
        </p:blipFill>
        <p:spPr bwMode="auto">
          <a:xfrm>
            <a:off x="3923928" y="2564904"/>
            <a:ext cx="421196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Приобщать </a:t>
            </a:r>
            <a:r>
              <a:rPr lang="ru-RU" dirty="0"/>
              <a:t>детей к культурно-историческому наследию своего </a:t>
            </a:r>
            <a:r>
              <a:rPr lang="ru-RU" dirty="0" smtClean="0"/>
              <a:t>народа.</a:t>
            </a:r>
          </a:p>
          <a:p>
            <a:pPr marL="514350" indent="-514350">
              <a:buAutoNum type="arabicPeriod"/>
            </a:pPr>
            <a:r>
              <a:rPr lang="ru-RU" dirty="0"/>
              <a:t>Развивать словарь по </a:t>
            </a:r>
            <a:r>
              <a:rPr lang="ru-RU" dirty="0" smtClean="0"/>
              <a:t>теме.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Воспитывать чувство </a:t>
            </a:r>
            <a:r>
              <a:rPr lang="ru-RU" dirty="0"/>
              <a:t>гордости и уважения к родным и близким людям, к ветеранам, принимавшим участие в сражениях за Родину.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Патриотическое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дошкольников – это целенаправленный, систематический, планомерный процесс взаимодействия воспитателя, воспитанников и родителей. Он направлен на формирование у детей патриотического сознания, чувства любви к родному дому, семье, городу, родной природе, культурному достоянию своего народа, толерантного отношения к представителям других национальностей, уважительного отношения к защитникам Отечества, традициям государства.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 Современные </a:t>
            </a:r>
            <a:r>
              <a:rPr lang="ru-RU" dirty="0"/>
              <a:t>дети разделены во времени с непосредственными участниками Великой Отечественной войны несколькими поколениями. Каждое следующее поколение знает о войне все меньше и меньше. Нашим детям все сложнее понять значимость этого праздника; значение многих слов, понятий, связанных с ВОВ; сложно представить все тягости, сложности, страх того времени. Да и многие родители о Великой Отечественной Войне знают лишь </a:t>
            </a:r>
            <a:r>
              <a:rPr lang="ru-RU" dirty="0" smtClean="0"/>
              <a:t>поверхностно. Поэтому </a:t>
            </a:r>
            <a:r>
              <a:rPr lang="ru-RU" dirty="0"/>
              <a:t>и возникает необходимость в такой работе, которая поможет нашим детям проникнуться тем временем, теми впечатлениями и переживаниями. Очень важно систематизировать знания детей о праздновании дня Победы, поведать в полной мере о страданиях людей того времени, которые пережили все тяготы войны. Грамотно донести суть происходившего во времена ВОВ и вызвать в маленькой душе чувство гордости, сострадания, почитания, патриотизма. Патриотическое чувство не возникает само по себе. Это результат длительного, целенаправленного воспитательного воздействия на человека, начиная с самого детства. Дать детям представление, что патриотизм-это любовь не только к своей Родине и близким, но это и любовь к своему городу, улице, детскому саду, к своим друзьям. Хочется, как можно раньше сформировать у детей представление об истории своей Родины, народа. Воспитание чувства патриотизма у детей старшего дошкольного возраста является одной из важнейших задач нашего </a:t>
            </a:r>
            <a:r>
              <a:rPr lang="ru-RU" dirty="0" smtClean="0"/>
              <a:t>общества. Дети</a:t>
            </a:r>
            <a:r>
              <a:rPr lang="ru-RU" dirty="0"/>
              <a:t>, начиная с дошкольного возраста, страдают дефицитом знаний о родном крае, стране, мало знают о подвиге русского народа в борьбе с фашизмом в годы Великой Отечественной войны (героях, городах-героях, значимых событиях, военной технике, литературных произведений о ВОВ, причинах возникновения праздника, способах увековечивания памяти жертвам и участникам Великой Отечественной войны).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родителями: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«ГЕРОЙ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МОЕЙ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Подготовить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короткий рассказ и фотографию о членах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семьи - участниках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свидетелях ВОВ,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тружениках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воинах российской армии.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Подготовка документальных материалов из семейных архивов.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08912" cy="792088"/>
          </a:xfrm>
        </p:spPr>
        <p:txBody>
          <a:bodyPr/>
          <a:lstStyle/>
          <a:p>
            <a:r>
              <a:rPr lang="ru-RU" dirty="0" smtClean="0"/>
              <a:t>Память огненных лет</a:t>
            </a:r>
            <a:endParaRPr lang="ru-RU" dirty="0"/>
          </a:p>
        </p:txBody>
      </p:sp>
      <p:pic>
        <p:nvPicPr>
          <p:cNvPr id="3074" name="Picture 2" descr="Монумент Славы в честь 30-летия сокрушительного разгрома немецко-фашистских в..."/>
          <p:cNvPicPr>
            <a:picLocks noChangeAspect="1" noChangeArrowheads="1"/>
          </p:cNvPicPr>
          <p:nvPr/>
        </p:nvPicPr>
        <p:blipFill>
          <a:blip r:embed="rId2" cstate="print"/>
          <a:srcRect l="2100" t="5600" r="6551" b="3401"/>
          <a:stretch>
            <a:fillRect/>
          </a:stretch>
        </p:blipFill>
        <p:spPr bwMode="auto">
          <a:xfrm>
            <a:off x="395536" y="1268760"/>
            <a:ext cx="3469678" cy="2592288"/>
          </a:xfrm>
          <a:prstGeom prst="rect">
            <a:avLst/>
          </a:prstGeom>
          <a:noFill/>
        </p:spPr>
      </p:pic>
      <p:pic>
        <p:nvPicPr>
          <p:cNvPr id="3076" name="Picture 4" descr="4 мая 2005 года во Владикавказе открыт Мемориал Славы, посвященный 60-летию П..."/>
          <p:cNvPicPr>
            <a:picLocks noChangeAspect="1" noChangeArrowheads="1"/>
          </p:cNvPicPr>
          <p:nvPr/>
        </p:nvPicPr>
        <p:blipFill>
          <a:blip r:embed="rId3" cstate="print"/>
          <a:srcRect l="6300" t="6734" r="5501" b="14867"/>
          <a:stretch>
            <a:fillRect/>
          </a:stretch>
        </p:blipFill>
        <p:spPr bwMode="auto">
          <a:xfrm>
            <a:off x="4644009" y="1196752"/>
            <a:ext cx="3996443" cy="2664295"/>
          </a:xfrm>
          <a:prstGeom prst="rect">
            <a:avLst/>
          </a:prstGeom>
          <a:noFill/>
        </p:spPr>
      </p:pic>
      <p:pic>
        <p:nvPicPr>
          <p:cNvPr id="3078" name="Picture 6" descr="https://vladikavkaz-osetia.ru/city/slava/img_memory/gvs_pamiatniki_03.jpg"/>
          <p:cNvPicPr>
            <a:picLocks noChangeAspect="1" noChangeArrowheads="1"/>
          </p:cNvPicPr>
          <p:nvPr/>
        </p:nvPicPr>
        <p:blipFill>
          <a:blip r:embed="rId4" cstate="print"/>
          <a:srcRect l="32400" t="6936"/>
          <a:stretch>
            <a:fillRect/>
          </a:stretch>
        </p:blipFill>
        <p:spPr bwMode="auto">
          <a:xfrm>
            <a:off x="2771800" y="3933056"/>
            <a:ext cx="3744416" cy="2408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vladikavkaz-osetia.ru/city/slava/img_memory/gvs_pamiatniki_06.jpg"/>
          <p:cNvPicPr>
            <a:picLocks noChangeAspect="1" noChangeArrowheads="1"/>
          </p:cNvPicPr>
          <p:nvPr/>
        </p:nvPicPr>
        <p:blipFill>
          <a:blip r:embed="rId2" cstate="print"/>
          <a:srcRect l="43199" t="13871"/>
          <a:stretch>
            <a:fillRect/>
          </a:stretch>
        </p:blipFill>
        <p:spPr bwMode="auto">
          <a:xfrm>
            <a:off x="395536" y="332656"/>
            <a:ext cx="3787180" cy="2682628"/>
          </a:xfrm>
          <a:prstGeom prst="rect">
            <a:avLst/>
          </a:prstGeom>
          <a:noFill/>
        </p:spPr>
      </p:pic>
      <p:pic>
        <p:nvPicPr>
          <p:cNvPr id="30724" name="Picture 4" descr="https://vladikavkaz-osetia.ru/city/slava/img_memory/gvs_pamiatniki_08.jpg"/>
          <p:cNvPicPr>
            <a:picLocks noChangeAspect="1" noChangeArrowheads="1"/>
          </p:cNvPicPr>
          <p:nvPr/>
        </p:nvPicPr>
        <p:blipFill>
          <a:blip r:embed="rId3" cstate="print"/>
          <a:srcRect l="69119"/>
          <a:stretch>
            <a:fillRect/>
          </a:stretch>
        </p:blipFill>
        <p:spPr bwMode="auto">
          <a:xfrm>
            <a:off x="899592" y="3212976"/>
            <a:ext cx="2058988" cy="3114676"/>
          </a:xfrm>
          <a:prstGeom prst="rect">
            <a:avLst/>
          </a:prstGeom>
          <a:noFill/>
        </p:spPr>
      </p:pic>
      <p:pic>
        <p:nvPicPr>
          <p:cNvPr id="30726" name="Picture 6" descr="https://vladikavkaz-osetia.ru/city/slava/img_memory/gvs_pamiatniki_09.jpg"/>
          <p:cNvPicPr>
            <a:picLocks noChangeAspect="1" noChangeArrowheads="1"/>
          </p:cNvPicPr>
          <p:nvPr/>
        </p:nvPicPr>
        <p:blipFill>
          <a:blip r:embed="rId4" cstate="print"/>
          <a:srcRect t="25431" r="16732"/>
          <a:stretch>
            <a:fillRect/>
          </a:stretch>
        </p:blipFill>
        <p:spPr bwMode="auto">
          <a:xfrm>
            <a:off x="4427984" y="404664"/>
            <a:ext cx="4255740" cy="1780356"/>
          </a:xfrm>
          <a:prstGeom prst="rect">
            <a:avLst/>
          </a:prstGeom>
          <a:noFill/>
        </p:spPr>
      </p:pic>
      <p:pic>
        <p:nvPicPr>
          <p:cNvPr id="30728" name="Picture 8" descr="https://vladikavkaz-osetia.ru/city/slava/img_memory/gvs_pamiatniki_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140968"/>
            <a:ext cx="5083324" cy="2374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avatars.mds.yandex.net/get-altay/1970665/2a00000171f64513a32fd35570903bffd23a/XXL"/>
          <p:cNvPicPr>
            <a:picLocks noChangeAspect="1" noChangeArrowheads="1"/>
          </p:cNvPicPr>
          <p:nvPr/>
        </p:nvPicPr>
        <p:blipFill>
          <a:blip r:embed="rId2" cstate="print"/>
          <a:srcRect l="28054" r="18052" b="3456"/>
          <a:stretch>
            <a:fillRect/>
          </a:stretch>
        </p:blipFill>
        <p:spPr bwMode="auto">
          <a:xfrm>
            <a:off x="611560" y="260648"/>
            <a:ext cx="2251041" cy="3024336"/>
          </a:xfrm>
          <a:prstGeom prst="rect">
            <a:avLst/>
          </a:prstGeom>
          <a:noFill/>
        </p:spPr>
      </p:pic>
      <p:pic>
        <p:nvPicPr>
          <p:cNvPr id="32774" name="Picture 6" descr="Фотография достопримечательности Памятный камень Рубеж обороны Владикавказа в 1942 го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2657"/>
            <a:ext cx="3240359" cy="3240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95936" y="3717033"/>
            <a:ext cx="4392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Памятный камень Рубеж обороны Владикавказа установлен на месте, откуда в 1942 г. советские войска начали наступление. Именно у стен Владикавказа, в тяжелейшем для нашей страны 1942 году, была выиграна, после разгрома немцев под Москвой, первая из ключевых битв Великой Отечественной войны - битва за Кавказ</a:t>
            </a:r>
            <a:endParaRPr lang="ru-RU" dirty="0"/>
          </a:p>
        </p:txBody>
      </p:sp>
      <p:pic>
        <p:nvPicPr>
          <p:cNvPr id="32776" name="Picture 8" descr="https://ty-geniy.ru/d/oganov.jpg"/>
          <p:cNvPicPr>
            <a:picLocks noChangeAspect="1" noChangeArrowheads="1"/>
          </p:cNvPicPr>
          <p:nvPr/>
        </p:nvPicPr>
        <p:blipFill>
          <a:blip r:embed="rId4" cstate="print"/>
          <a:srcRect r="13268" b="10784"/>
          <a:stretch>
            <a:fillRect/>
          </a:stretch>
        </p:blipFill>
        <p:spPr bwMode="auto">
          <a:xfrm>
            <a:off x="395536" y="3573016"/>
            <a:ext cx="3293418" cy="2334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546</Words>
  <Application>Microsoft Office PowerPoint</Application>
  <PresentationFormat>Экран (4:3)</PresentationFormat>
  <Paragraphs>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Муниципальное бюджетное дошкольное образовательное учреждение Детский сад №175 «Непоседы» комбинированного вида</vt:lpstr>
      <vt:lpstr>Цель:</vt:lpstr>
      <vt:lpstr>Задачи:</vt:lpstr>
      <vt:lpstr>Актуальность:</vt:lpstr>
      <vt:lpstr>Проблема:</vt:lpstr>
      <vt:lpstr>Работа с родителями:</vt:lpstr>
      <vt:lpstr>Память огненных лет</vt:lpstr>
      <vt:lpstr>Слайд 8</vt:lpstr>
      <vt:lpstr>Слайд 9</vt:lpstr>
      <vt:lpstr>Герои - земляки</vt:lpstr>
      <vt:lpstr>Слайд 11</vt:lpstr>
      <vt:lpstr>Слайд 12</vt:lpstr>
      <vt:lpstr>Выставка  работ детского творчества  «Салют, Победы!»</vt:lpstr>
      <vt:lpstr>Слайд 14</vt:lpstr>
      <vt:lpstr>Слайд 15</vt:lpstr>
      <vt:lpstr>Мини – музей группы</vt:lpstr>
      <vt:lpstr>Детские письма воинам российской армии</vt:lpstr>
      <vt:lpstr>Слайд 18</vt:lpstr>
      <vt:lpstr>Слайд 19</vt:lpstr>
      <vt:lpstr>«Есть такая профессия…»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№175 «Непоседы» комбинированного вида</dc:title>
  <dc:creator>Admin</dc:creator>
  <cp:lastModifiedBy>Admin</cp:lastModifiedBy>
  <cp:revision>13</cp:revision>
  <dcterms:created xsi:type="dcterms:W3CDTF">2022-05-02T17:42:15Z</dcterms:created>
  <dcterms:modified xsi:type="dcterms:W3CDTF">2022-05-12T19:53:52Z</dcterms:modified>
</cp:coreProperties>
</file>